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Raleway SemiBold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h9UIx64Fi4aD8jkucljVxpQhBn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SemiBold-bold.fntdata"/><Relationship Id="rId20" Type="http://schemas.openxmlformats.org/officeDocument/2006/relationships/slide" Target="slides/slide15.xml"/><Relationship Id="rId42" Type="http://schemas.openxmlformats.org/officeDocument/2006/relationships/font" Target="fonts/RalewaySemiBold-boldItalic.fntdata"/><Relationship Id="rId41" Type="http://schemas.openxmlformats.org/officeDocument/2006/relationships/font" Target="fonts/RalewaySemiBold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Raleway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3967f56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73967f56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4ffea62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74ffea62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ffea622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74ffea622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4ffea62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74ffea62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41ccfcc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41ccfcca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3940cd2a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73940cd2a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3940cd2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73940cd2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3940cd2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73940cd2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3967f560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73967f560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3967f560a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3967f560a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41ccfcca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841ccfcca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41ccfcc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841ccfcc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41ccfcca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41ccfcca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4b911d94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4b911d94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406cfcb9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406cfcb9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4b911d94c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4b911d94c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4b911d94c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4b911d94c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431c62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431c62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06cfcb91_0_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8406cfcb91_0_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8406cfcb91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406cfcb91_0_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8406cfcb91_0_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8406cfcb91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8406cfcb91_0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8406cfcb91_0_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8406cfcb91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8406cfcb91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8406cfcb91_0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8406cfcb91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8406cfcb91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8406cfcb91_0_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8406cfcb91_0_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8406cfcb91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8406cfcb91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8406cfcb91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8406cfcb91_0_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8406cfcb91_0_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8406cfcb91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06cfcb91_0_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8406cfcb91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06cfcb91_0_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8406cfcb91_0_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8406cfcb91_0_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8406cfcb91_0_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8406cfcb91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8406cfcb91_0_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8406cfcb91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06cfcb91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8406cfcb91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8406cfcb91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limateknowledgeportal.worldbank.org/download-data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limateknowledgeportal.worldbank.org/download-data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limateknowledgeportal.worldbank.org/download-data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limateknowledgeportal.worldbank.org/download-data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hyperlink" Target="https://data.humdata.org/dataset/climate-change-impact-in-madagasca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lemur.duke.edu/duke-lemur-center-database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i.org/10.1016/j.biocon.2018.04.008" TargetMode="External"/><Relationship Id="rId4" Type="http://schemas.openxmlformats.org/officeDocument/2006/relationships/hyperlink" Target="https://doi.org/10.1038/s41598-019-52689-2" TargetMode="External"/><Relationship Id="rId5" Type="http://schemas.openxmlformats.org/officeDocument/2006/relationships/image" Target="../media/image28.png"/><Relationship Id="rId6" Type="http://schemas.openxmlformats.org/officeDocument/2006/relationships/hyperlink" Target="https://www.ecowatch.com/planting-trees-can-save-lemurs-2642214700.html?rebelltitem=3#rebelltitem3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limateknowledgeportal.worldbank.org/download-data" TargetMode="External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992" y="1546945"/>
            <a:ext cx="7363345" cy="22643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cts on the Rainforest in Madagascar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4288"/>
            <a:ext cx="9144000" cy="612119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/>
          <p:nvPr/>
        </p:nvSpPr>
        <p:spPr>
          <a:xfrm>
            <a:off x="0" y="1393032"/>
            <a:ext cx="9144000" cy="1657348"/>
          </a:xfrm>
          <a:prstGeom prst="rect">
            <a:avLst/>
          </a:prstGeom>
          <a:solidFill>
            <a:srgbClr val="535353">
              <a:alpha val="72549"/>
            </a:srgbClr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>
            <p:ph idx="4294967295" type="ctrTitle"/>
          </p:nvPr>
        </p:nvSpPr>
        <p:spPr>
          <a:xfrm>
            <a:off x="430875" y="1500633"/>
            <a:ext cx="8453700" cy="15497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Seneca Park Zoo Society</a:t>
            </a:r>
            <a:endParaRPr b="1" i="0" sz="5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" name="Google Shape;58;p1"/>
          <p:cNvSpPr txBox="1"/>
          <p:nvPr>
            <p:ph idx="4294967295" type="subTitle"/>
          </p:nvPr>
        </p:nvSpPr>
        <p:spPr>
          <a:xfrm>
            <a:off x="0" y="2408518"/>
            <a:ext cx="91440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Team 7 - Isaac Revette, Rakib Hassan, Salma Abdelhamid, Guilherme Plentz de Liz, Ryan Page, Ilia Isaikin</a:t>
            </a:r>
            <a:endParaRPr b="1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3967f560a_0_2"/>
          <p:cNvSpPr txBox="1"/>
          <p:nvPr>
            <p:ph type="title"/>
          </p:nvPr>
        </p:nvSpPr>
        <p:spPr>
          <a:xfrm>
            <a:off x="44100" y="63275"/>
            <a:ext cx="76884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600">
                <a:latin typeface="Raleway SemiBold"/>
                <a:ea typeface="Raleway SemiBold"/>
                <a:cs typeface="Raleway SemiBold"/>
                <a:sym typeface="Raleway SemiBold"/>
              </a:rPr>
              <a:t>Geolocational Data</a:t>
            </a:r>
            <a:endParaRPr sz="36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26" name="Google Shape;126;g73967f560a_0_2"/>
          <p:cNvSpPr txBox="1"/>
          <p:nvPr>
            <p:ph idx="4294967295" type="body"/>
          </p:nvPr>
        </p:nvSpPr>
        <p:spPr>
          <a:xfrm>
            <a:off x="73250" y="705225"/>
            <a:ext cx="5444700" cy="4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rPr b="1" lang="en-US" sz="1400" u="sng">
                <a:latin typeface="Raleway"/>
                <a:ea typeface="Raleway"/>
                <a:cs typeface="Raleway"/>
                <a:sym typeface="Raleway"/>
              </a:rPr>
              <a:t>What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Collected data on locations throughout Madagascar: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Population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Elevation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Temperature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Rainfall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44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Aggregated (</a:t>
            </a:r>
            <a:r>
              <a:rPr b="1" lang="en-US" sz="1400">
                <a:latin typeface="Raleway"/>
                <a:ea typeface="Raleway"/>
                <a:cs typeface="Raleway"/>
                <a:sym typeface="Raleway"/>
              </a:rPr>
              <a:t>‘91 to ‘16</a:t>
            </a: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) to find seasonal averages</a:t>
            </a:r>
            <a:endParaRPr b="1" sz="14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158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US" sz="1400" u="sng">
                <a:latin typeface="Raleway"/>
                <a:ea typeface="Raleway"/>
                <a:cs typeface="Raleway"/>
                <a:sym typeface="Raleway"/>
              </a:rPr>
              <a:t>Why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44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Donors are interested in the climate in Madagascar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4450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Deforestation causes Global Warming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ee the source image" id="127" name="Google Shape;127;g73967f560a_0_2"/>
          <p:cNvPicPr preferRelativeResize="0"/>
          <p:nvPr/>
        </p:nvPicPr>
        <p:blipFill rotWithShape="1">
          <a:blip r:embed="rId3">
            <a:alphaModFix/>
          </a:blip>
          <a:srcRect b="2439" l="19813" r="42766" t="0"/>
          <a:stretch/>
        </p:blipFill>
        <p:spPr>
          <a:xfrm>
            <a:off x="5636666" y="0"/>
            <a:ext cx="3507334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Geolocational: Dashboard (Temp.)</a:t>
            </a:r>
            <a:endParaRPr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288600" y="4954200"/>
            <a:ext cx="2871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 u="sng">
                <a:solidFill>
                  <a:srgbClr val="1155CC"/>
                </a:solidFill>
                <a:hlinkClick r:id="rId3"/>
              </a:rPr>
              <a:t>https://climateknowledgeportal.worldbank.org/download-data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38" y="535200"/>
            <a:ext cx="8507727" cy="45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ffea6222_0_2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Geolocational: Dashboard (Temp.) Zoomed In</a:t>
            </a:r>
            <a:endParaRPr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0" name="Google Shape;140;g74ffea6222_0_2"/>
          <p:cNvSpPr txBox="1"/>
          <p:nvPr/>
        </p:nvSpPr>
        <p:spPr>
          <a:xfrm>
            <a:off x="3288600" y="4954200"/>
            <a:ext cx="2871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 u="sng">
                <a:solidFill>
                  <a:srgbClr val="1155CC"/>
                </a:solidFill>
                <a:hlinkClick r:id="rId3"/>
              </a:rPr>
              <a:t>https://climateknowledgeportal.worldbank.org/download-data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g74ffea622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38" y="535200"/>
            <a:ext cx="8507727" cy="45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ffea6222_0_9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Geolocational: Dashboard (Rain)</a:t>
            </a:r>
            <a:endParaRPr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7" name="Google Shape;147;g74ffea6222_0_9"/>
          <p:cNvSpPr txBox="1"/>
          <p:nvPr/>
        </p:nvSpPr>
        <p:spPr>
          <a:xfrm>
            <a:off x="3288600" y="4954200"/>
            <a:ext cx="2871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 u="sng">
                <a:solidFill>
                  <a:srgbClr val="1155CC"/>
                </a:solidFill>
                <a:hlinkClick r:id="rId3"/>
              </a:rPr>
              <a:t>https://climateknowledgeportal.worldbank.org/download-data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g74ffea622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38" y="535200"/>
            <a:ext cx="8492726" cy="449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ffea6222_0_16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Geolocational: Dashboard (Rain) Zoomed In</a:t>
            </a:r>
            <a:endParaRPr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54" name="Google Shape;154;g74ffea6222_0_16"/>
          <p:cNvSpPr txBox="1"/>
          <p:nvPr/>
        </p:nvSpPr>
        <p:spPr>
          <a:xfrm>
            <a:off x="3288600" y="4954200"/>
            <a:ext cx="2871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 u="sng">
                <a:solidFill>
                  <a:srgbClr val="1155CC"/>
                </a:solidFill>
                <a:hlinkClick r:id="rId3"/>
              </a:rPr>
              <a:t>https://climateknowledgeportal.worldbank.org/download-data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g74ffea6222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38" y="535200"/>
            <a:ext cx="8477725" cy="44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41ccfcca3_0_34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Where Are Trees Planted?</a:t>
            </a:r>
            <a:endParaRPr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61" name="Google Shape;161;g841ccfcca3_0_34"/>
          <p:cNvPicPr preferRelativeResize="0"/>
          <p:nvPr/>
        </p:nvPicPr>
        <p:blipFill rotWithShape="1">
          <a:blip r:embed="rId3">
            <a:alphaModFix/>
          </a:blip>
          <a:srcRect b="0" l="0" r="0" t="5490"/>
          <a:stretch/>
        </p:blipFill>
        <p:spPr>
          <a:xfrm>
            <a:off x="289938" y="535201"/>
            <a:ext cx="8564126" cy="43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841ccfcca3_0_34"/>
          <p:cNvSpPr/>
          <p:nvPr/>
        </p:nvSpPr>
        <p:spPr>
          <a:xfrm>
            <a:off x="3092950" y="1771625"/>
            <a:ext cx="2545800" cy="1708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title"/>
          </p:nvPr>
        </p:nvSpPr>
        <p:spPr>
          <a:xfrm>
            <a:off x="86175" y="1053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4000">
                <a:latin typeface="Raleway SemiBold"/>
                <a:ea typeface="Raleway SemiBold"/>
                <a:cs typeface="Raleway SemiBold"/>
                <a:sym typeface="Raleway SemiBold"/>
              </a:rPr>
              <a:t>Environmental </a:t>
            </a:r>
            <a:r>
              <a:rPr lang="en-US" sz="4000">
                <a:latin typeface="Raleway SemiBold"/>
                <a:ea typeface="Raleway SemiBold"/>
                <a:cs typeface="Raleway SemiBold"/>
                <a:sym typeface="Raleway SemiBold"/>
              </a:rPr>
              <a:t>Disasters Data</a:t>
            </a:r>
            <a:endParaRPr sz="4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68" name="Google Shape;168;p6"/>
          <p:cNvSpPr txBox="1"/>
          <p:nvPr>
            <p:ph idx="4294967295" type="body"/>
          </p:nvPr>
        </p:nvSpPr>
        <p:spPr>
          <a:xfrm>
            <a:off x="191525" y="768600"/>
            <a:ext cx="5940600" cy="4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rPr b="1" lang="en-US" sz="1400" u="sng">
                <a:latin typeface="Raleway"/>
                <a:ea typeface="Raleway"/>
                <a:cs typeface="Raleway"/>
                <a:sym typeface="Raleway"/>
              </a:rPr>
              <a:t>What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Collected data on</a:t>
            </a: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 11 measures of environmental disaster damage, such as: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Deaths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Injured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○"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Houses Destroyed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, etc.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44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Transformed Date field and removed outliers from key measure columns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44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Applied One-Hot encoding to ‘Event’ column and estimated correlations between variables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158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-US" sz="1400" u="sng">
                <a:latin typeface="Raleway"/>
                <a:ea typeface="Raleway"/>
                <a:cs typeface="Raleway"/>
                <a:sym typeface="Raleway"/>
              </a:rPr>
              <a:t>Why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44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Disasters destroy the environment throughout Madagascar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44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Deforestation results in more e</a:t>
            </a: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nvironmental</a:t>
            </a:r>
            <a:r>
              <a:rPr lang="en-US" sz="1400">
                <a:latin typeface="Raleway"/>
                <a:ea typeface="Raleway"/>
                <a:cs typeface="Raleway"/>
                <a:sym typeface="Raleway"/>
              </a:rPr>
              <a:t> disasters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 b="0" l="12754" r="49842" t="0"/>
          <a:stretch/>
        </p:blipFill>
        <p:spPr>
          <a:xfrm>
            <a:off x="6308000" y="1020600"/>
            <a:ext cx="2612050" cy="349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3940cd2a3_0_16"/>
          <p:cNvSpPr txBox="1"/>
          <p:nvPr>
            <p:ph type="title"/>
          </p:nvPr>
        </p:nvSpPr>
        <p:spPr>
          <a:xfrm>
            <a:off x="0" y="0"/>
            <a:ext cx="881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600">
                <a:latin typeface="Raleway SemiBold"/>
                <a:ea typeface="Raleway SemiBold"/>
                <a:cs typeface="Raleway SemiBold"/>
                <a:sym typeface="Raleway SemiBold"/>
              </a:rPr>
              <a:t>Disasters Data: Dashboard (Interactive)</a:t>
            </a:r>
            <a:endParaRPr sz="36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75" name="Google Shape;175;g73940cd2a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75" y="784774"/>
            <a:ext cx="5511226" cy="4008176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g73940cd2a3_0_16"/>
          <p:cNvSpPr txBox="1"/>
          <p:nvPr/>
        </p:nvSpPr>
        <p:spPr>
          <a:xfrm>
            <a:off x="5743025" y="723150"/>
            <a:ext cx="3305100" cy="1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The Dashboard summarizes information on: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Overall damage from different disasters by 8 metrics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Areas of Madagascar that suffered the most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Damage over time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g73940cd2a3_0_16"/>
          <p:cNvSpPr txBox="1"/>
          <p:nvPr/>
        </p:nvSpPr>
        <p:spPr>
          <a:xfrm>
            <a:off x="5743025" y="2816500"/>
            <a:ext cx="31494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Key insights: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More than </a:t>
            </a: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2 million  people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 were injured by disasters over 20 years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Over </a:t>
            </a: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400 thousand houses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 were destroyed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The total damage exceeded   </a:t>
            </a: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1 billion US dollars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g73940cd2a3_0_16"/>
          <p:cNvSpPr txBox="1"/>
          <p:nvPr/>
        </p:nvSpPr>
        <p:spPr>
          <a:xfrm>
            <a:off x="199850" y="4792950"/>
            <a:ext cx="3028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/>
              <a:t> </a:t>
            </a:r>
            <a:r>
              <a:rPr lang="en-US" sz="600" u="sng">
                <a:solidFill>
                  <a:srgbClr val="1155CC"/>
                </a:solidFill>
                <a:hlinkClick r:id="rId4"/>
              </a:rPr>
              <a:t>https://data.humdata.org/dataset/climate-change-impact-in-madagascar</a:t>
            </a:r>
            <a:r>
              <a:rPr lang="en-US" sz="600"/>
              <a:t> </a:t>
            </a:r>
            <a:endParaRPr b="1" sz="600"/>
          </a:p>
        </p:txBody>
      </p:sp>
      <p:cxnSp>
        <p:nvCxnSpPr>
          <p:cNvPr id="179" name="Google Shape;179;g73940cd2a3_0_16"/>
          <p:cNvCxnSpPr/>
          <p:nvPr/>
        </p:nvCxnSpPr>
        <p:spPr>
          <a:xfrm flipH="1" rot="10800000">
            <a:off x="5719450" y="2729675"/>
            <a:ext cx="3149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3940cd2a3_0_5"/>
          <p:cNvSpPr txBox="1"/>
          <p:nvPr>
            <p:ph type="title"/>
          </p:nvPr>
        </p:nvSpPr>
        <p:spPr>
          <a:xfrm>
            <a:off x="0" y="0"/>
            <a:ext cx="8225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600">
                <a:latin typeface="Raleway SemiBold"/>
                <a:ea typeface="Raleway SemiBold"/>
                <a:cs typeface="Raleway SemiBold"/>
                <a:sym typeface="Raleway SemiBold"/>
              </a:rPr>
              <a:t>Disasters Data: Correlation Heat Map</a:t>
            </a:r>
            <a:endParaRPr sz="36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85" name="Google Shape;185;g73940cd2a3_0_5"/>
          <p:cNvPicPr preferRelativeResize="0"/>
          <p:nvPr/>
        </p:nvPicPr>
        <p:blipFill rotWithShape="1">
          <a:blip r:embed="rId3">
            <a:alphaModFix/>
          </a:blip>
          <a:srcRect b="9256" l="25266" r="30875" t="27814"/>
          <a:stretch/>
        </p:blipFill>
        <p:spPr>
          <a:xfrm>
            <a:off x="126225" y="947949"/>
            <a:ext cx="5213722" cy="41419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g73940cd2a3_0_5"/>
          <p:cNvSpPr txBox="1"/>
          <p:nvPr/>
        </p:nvSpPr>
        <p:spPr>
          <a:xfrm>
            <a:off x="5518525" y="806725"/>
            <a:ext cx="3516900" cy="21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Variables with the highest correlation are 4 disaster damage metrics: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aleway"/>
              <a:buAutoNum type="arabicPeriod"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Affected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rabicPeriod"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Victims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rabicPeriod"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Injured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rabicPeriod"/>
            </a:pPr>
            <a:r>
              <a:rPr lang="en-US" sz="1600">
                <a:latin typeface="Raleway"/>
                <a:ea typeface="Raleway"/>
                <a:cs typeface="Raleway"/>
                <a:sym typeface="Raleway"/>
              </a:rPr>
              <a:t>Houses Destroyed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g73940cd2a3_0_5"/>
          <p:cNvSpPr/>
          <p:nvPr/>
        </p:nvSpPr>
        <p:spPr>
          <a:xfrm>
            <a:off x="1737523" y="1390327"/>
            <a:ext cx="1006200" cy="89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73940cd2a3_0_5"/>
          <p:cNvSpPr/>
          <p:nvPr/>
        </p:nvSpPr>
        <p:spPr>
          <a:xfrm>
            <a:off x="2086637" y="725700"/>
            <a:ext cx="308100" cy="605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73940cd2a3_0_5"/>
          <p:cNvPicPr preferRelativeResize="0"/>
          <p:nvPr/>
        </p:nvPicPr>
        <p:blipFill rotWithShape="1">
          <a:blip r:embed="rId4">
            <a:alphaModFix/>
          </a:blip>
          <a:srcRect b="56042" l="1565" r="77695" t="26197"/>
          <a:stretch/>
        </p:blipFill>
        <p:spPr>
          <a:xfrm>
            <a:off x="5518525" y="3167950"/>
            <a:ext cx="3402221" cy="1638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3940cd2a3_0_10"/>
          <p:cNvSpPr txBox="1"/>
          <p:nvPr>
            <p:ph type="title"/>
          </p:nvPr>
        </p:nvSpPr>
        <p:spPr>
          <a:xfrm>
            <a:off x="76200" y="118450"/>
            <a:ext cx="76884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600">
                <a:latin typeface="Raleway SemiBold"/>
                <a:ea typeface="Raleway SemiBold"/>
                <a:cs typeface="Raleway SemiBold"/>
                <a:sym typeface="Raleway SemiBold"/>
              </a:rPr>
              <a:t>Disasters Data: Scatter Plots</a:t>
            </a:r>
            <a:endParaRPr sz="36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95" name="Google Shape;195;g73940cd2a3_0_10"/>
          <p:cNvSpPr txBox="1"/>
          <p:nvPr/>
        </p:nvSpPr>
        <p:spPr>
          <a:xfrm>
            <a:off x="6711575" y="903300"/>
            <a:ext cx="23895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The measures of damage to people and property are 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positively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 correlated, which means most events affected both population and infrastructure.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On average, each disaster caused damage to 5000 people and 200 houses.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6" name="Google Shape;196;g73940cd2a3_0_10"/>
          <p:cNvPicPr preferRelativeResize="0"/>
          <p:nvPr/>
        </p:nvPicPr>
        <p:blipFill rotWithShape="1">
          <a:blip r:embed="rId3">
            <a:alphaModFix/>
          </a:blip>
          <a:srcRect b="23496" l="25019" r="32467" t="39459"/>
          <a:stretch/>
        </p:blipFill>
        <p:spPr>
          <a:xfrm>
            <a:off x="83050" y="1055700"/>
            <a:ext cx="6741101" cy="3304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257925" y="105175"/>
            <a:ext cx="8520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4000">
                <a:latin typeface="Raleway SemiBold"/>
                <a:ea typeface="Raleway SemiBold"/>
                <a:cs typeface="Raleway SemiBold"/>
                <a:sym typeface="Raleway SemiBold"/>
              </a:rPr>
              <a:t>Agenda</a:t>
            </a:r>
            <a:endParaRPr sz="4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64" name="Google Shape;64;p2"/>
          <p:cNvSpPr txBox="1"/>
          <p:nvPr>
            <p:ph idx="1" type="body"/>
          </p:nvPr>
        </p:nvSpPr>
        <p:spPr>
          <a:xfrm>
            <a:off x="257925" y="877150"/>
            <a:ext cx="4063800" cy="3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Vision and Objectives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We’ve Done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aseline="30000"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rd</a:t>
            </a: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Party Data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Demographics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Geospatial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Disasters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Lemurs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Proposed ERD for New Data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Deliverables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Summary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Questions &amp; Discussion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" name="Google Shape;6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650" y="1977450"/>
            <a:ext cx="4585749" cy="31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3967f560a_2_1"/>
          <p:cNvSpPr txBox="1"/>
          <p:nvPr>
            <p:ph type="title"/>
          </p:nvPr>
        </p:nvSpPr>
        <p:spPr>
          <a:xfrm>
            <a:off x="245125" y="94825"/>
            <a:ext cx="7688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5000">
                <a:latin typeface="Raleway SemiBold"/>
                <a:ea typeface="Raleway SemiBold"/>
                <a:cs typeface="Raleway SemiBold"/>
                <a:sym typeface="Raleway SemiBold"/>
              </a:rPr>
              <a:t>Lemurs</a:t>
            </a:r>
            <a:endParaRPr sz="5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02" name="Google Shape;202;g73967f560a_2_1"/>
          <p:cNvSpPr txBox="1"/>
          <p:nvPr/>
        </p:nvSpPr>
        <p:spPr>
          <a:xfrm>
            <a:off x="406650" y="1063506"/>
            <a:ext cx="2472600" cy="27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aleway"/>
                <a:ea typeface="Raleway"/>
                <a:cs typeface="Raleway"/>
                <a:sym typeface="Raleway"/>
              </a:rPr>
              <a:t>When I mention that my final project is about data from </a:t>
            </a:r>
            <a:r>
              <a:rPr lang="en-US" sz="1700">
                <a:latin typeface="Raleway"/>
                <a:ea typeface="Raleway"/>
                <a:cs typeface="Raleway"/>
                <a:sym typeface="Raleway"/>
              </a:rPr>
              <a:t>trees in Madagascar</a:t>
            </a:r>
            <a:r>
              <a:rPr lang="en-US" sz="1700">
                <a:latin typeface="Raleway"/>
                <a:ea typeface="Raleway"/>
                <a:cs typeface="Raleway"/>
                <a:sym typeface="Raleway"/>
              </a:rPr>
              <a:t>, and how to keep donors engaged, people right away say: “Lemurs?!” “Madagascar, the movie?!”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g73967f560a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975" y="1464775"/>
            <a:ext cx="1478400" cy="26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73967f560a_2_1"/>
          <p:cNvSpPr/>
          <p:nvPr/>
        </p:nvSpPr>
        <p:spPr>
          <a:xfrm>
            <a:off x="3262025" y="2052625"/>
            <a:ext cx="7689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73967f560a_2_1"/>
          <p:cNvSpPr txBox="1"/>
          <p:nvPr/>
        </p:nvSpPr>
        <p:spPr>
          <a:xfrm>
            <a:off x="4337500" y="1336075"/>
            <a:ext cx="23058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aleway"/>
                <a:ea typeface="Raleway"/>
                <a:cs typeface="Raleway"/>
                <a:sym typeface="Raleway"/>
              </a:rPr>
              <a:t>Best way to keep our donors happy and engaged → give them a </a:t>
            </a:r>
            <a:r>
              <a:rPr b="1" lang="en-US" sz="1700">
                <a:latin typeface="Raleway"/>
                <a:ea typeface="Raleway"/>
                <a:cs typeface="Raleway"/>
                <a:sym typeface="Raleway"/>
              </a:rPr>
              <a:t>face</a:t>
            </a:r>
            <a:r>
              <a:rPr lang="en-US" sz="1700">
                <a:latin typeface="Raleway"/>
                <a:ea typeface="Raleway"/>
                <a:cs typeface="Raleway"/>
                <a:sym typeface="Raleway"/>
              </a:rPr>
              <a:t> attached to their donation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6" name="Google Shape;206;g73967f560a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000" y="3324025"/>
            <a:ext cx="1860147" cy="181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73967f560a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501" y="621275"/>
            <a:ext cx="2305648" cy="7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/>
          <p:nvPr>
            <p:ph type="title"/>
          </p:nvPr>
        </p:nvSpPr>
        <p:spPr>
          <a:xfrm>
            <a:off x="147275" y="196600"/>
            <a:ext cx="76887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5000">
                <a:latin typeface="Raleway SemiBold"/>
                <a:ea typeface="Raleway SemiBold"/>
                <a:cs typeface="Raleway SemiBold"/>
                <a:sym typeface="Raleway SemiBold"/>
              </a:rPr>
              <a:t>Lemur Data</a:t>
            </a:r>
            <a:endParaRPr sz="5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13" name="Google Shape;213;p5"/>
          <p:cNvSpPr txBox="1"/>
          <p:nvPr>
            <p:ph idx="1" type="body"/>
          </p:nvPr>
        </p:nvSpPr>
        <p:spPr>
          <a:xfrm>
            <a:off x="84150" y="1325325"/>
            <a:ext cx="54057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Duke Lemur Center: world leader in the study, care, and protection of lemurs.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Analyzed data for ~3,700 lemurs.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From 2014 to 2019, the lemur population </a:t>
            </a:r>
            <a:r>
              <a:rPr b="1"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increased by 3.5%</a:t>
            </a:r>
            <a:r>
              <a:rPr lang="en-US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4" name="Google Shape;21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425" y="1420000"/>
            <a:ext cx="3324825" cy="22165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967f560a_5_21"/>
          <p:cNvSpPr txBox="1"/>
          <p:nvPr>
            <p:ph type="title"/>
          </p:nvPr>
        </p:nvSpPr>
        <p:spPr>
          <a:xfrm>
            <a:off x="86425" y="63650"/>
            <a:ext cx="7688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Raleway SemiBold"/>
                <a:ea typeface="Raleway SemiBold"/>
                <a:cs typeface="Raleway SemiBold"/>
                <a:sym typeface="Raleway SemiBold"/>
              </a:rPr>
              <a:t>Lemurs: Mortality Rate</a:t>
            </a:r>
            <a:endParaRPr sz="5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20" name="Google Shape;220;g73967f560a_5_21"/>
          <p:cNvSpPr txBox="1"/>
          <p:nvPr/>
        </p:nvSpPr>
        <p:spPr>
          <a:xfrm>
            <a:off x="86425" y="4588950"/>
            <a:ext cx="3511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/>
              <a:t> </a:t>
            </a:r>
            <a:r>
              <a:rPr lang="en-US" sz="600" u="sng">
                <a:solidFill>
                  <a:srgbClr val="1155CC"/>
                </a:solidFill>
                <a:hlinkClick r:id="rId3"/>
              </a:rPr>
              <a:t>https://lemur.duke.edu/duke-lemur-center-database/</a:t>
            </a:r>
            <a:endParaRPr b="1" sz="600"/>
          </a:p>
        </p:txBody>
      </p:sp>
      <p:pic>
        <p:nvPicPr>
          <p:cNvPr id="221" name="Google Shape;221;g73967f560a_5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800" y="978200"/>
            <a:ext cx="3905201" cy="267216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g73967f560a_5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78200"/>
            <a:ext cx="5238800" cy="349931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g73967f560a_5_21"/>
          <p:cNvSpPr txBox="1"/>
          <p:nvPr/>
        </p:nvSpPr>
        <p:spPr>
          <a:xfrm>
            <a:off x="5321200" y="3616650"/>
            <a:ext cx="37404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Baby lemurs are at the </a:t>
            </a:r>
            <a:r>
              <a:rPr b="1" lang="en-US" sz="2400">
                <a:latin typeface="Lato"/>
                <a:ea typeface="Lato"/>
                <a:cs typeface="Lato"/>
                <a:sym typeface="Lato"/>
              </a:rPr>
              <a:t>highest risk of death</a:t>
            </a:r>
            <a:r>
              <a:rPr lang="en-US" sz="2400">
                <a:latin typeface="Lato"/>
                <a:ea typeface="Lato"/>
                <a:cs typeface="Lato"/>
                <a:sym typeface="Lato"/>
              </a:rPr>
              <a:t>.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41ccfcca3_0_8"/>
          <p:cNvSpPr txBox="1"/>
          <p:nvPr>
            <p:ph type="title"/>
          </p:nvPr>
        </p:nvSpPr>
        <p:spPr>
          <a:xfrm>
            <a:off x="147275" y="196600"/>
            <a:ext cx="85671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600">
                <a:latin typeface="Raleway SemiBold"/>
                <a:ea typeface="Raleway SemiBold"/>
                <a:cs typeface="Raleway SemiBold"/>
                <a:sym typeface="Raleway SemiBold"/>
              </a:rPr>
              <a:t>How Planting Trees Can Save Lemurs</a:t>
            </a:r>
            <a:endParaRPr sz="36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29" name="Google Shape;229;g841ccfcca3_0_8"/>
          <p:cNvSpPr txBox="1"/>
          <p:nvPr>
            <p:ph idx="1" type="body"/>
          </p:nvPr>
        </p:nvSpPr>
        <p:spPr>
          <a:xfrm>
            <a:off x="84000" y="1178050"/>
            <a:ext cx="44880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en-US" sz="1500">
                <a:solidFill>
                  <a:srgbClr val="262626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Madagascar has lost nearly half (</a:t>
            </a:r>
            <a:r>
              <a:rPr b="1" lang="en-US" sz="1500">
                <a:solidFill>
                  <a:srgbClr val="262626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44%</a:t>
            </a:r>
            <a:r>
              <a:rPr lang="en-US" sz="1500">
                <a:solidFill>
                  <a:srgbClr val="262626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) of its forests </a:t>
            </a:r>
            <a:r>
              <a:rPr b="1" lang="en-US" sz="1500" u="sng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  <a:hlinkClick r:id="rId3"/>
              </a:rPr>
              <a:t>within the last 60 years</a:t>
            </a:r>
            <a:endParaRPr b="1" sz="2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en-US" sz="1500">
                <a:solidFill>
                  <a:srgbClr val="262626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Deforestation alone could eliminate lemurs' entire eastern rainforest habitat</a:t>
            </a:r>
            <a:endParaRPr sz="1500">
              <a:solidFill>
                <a:srgbClr val="262626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en-US" sz="1500">
                <a:solidFill>
                  <a:srgbClr val="262626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Lemurs </a:t>
            </a:r>
            <a:r>
              <a:rPr b="1" lang="en-US" sz="1500" u="sng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  <a:hlinkClick r:id="rId4"/>
              </a:rPr>
              <a:t>depend on habitat cover to survive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lang="en-US" sz="1500">
                <a:solidFill>
                  <a:srgbClr val="262626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Reforestation provides lemurs a habitat to hide from predators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0" name="Google Shape;230;g841ccfcca3_0_8"/>
          <p:cNvPicPr preferRelativeResize="0"/>
          <p:nvPr/>
        </p:nvPicPr>
        <p:blipFill rotWithShape="1">
          <a:blip r:embed="rId5">
            <a:alphaModFix/>
          </a:blip>
          <a:srcRect b="0" l="11488" r="0" t="0"/>
          <a:stretch/>
        </p:blipFill>
        <p:spPr>
          <a:xfrm>
            <a:off x="4735650" y="1325325"/>
            <a:ext cx="3914576" cy="29484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g841ccfcca3_0_8"/>
          <p:cNvSpPr txBox="1"/>
          <p:nvPr/>
        </p:nvSpPr>
        <p:spPr>
          <a:xfrm>
            <a:off x="0" y="0"/>
            <a:ext cx="6010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>
                <a:solidFill>
                  <a:schemeClr val="dk1"/>
                </a:solidFill>
              </a:rPr>
              <a:t> </a:t>
            </a:r>
            <a:r>
              <a:rPr lang="en-US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https://www.ecowatch.com/planting-trees-can-save-lemurs-2642214700.html?rebelltitem=3#rebelltitem3</a:t>
            </a:r>
            <a:endParaRPr b="1"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41ccfcca3_0_0"/>
          <p:cNvSpPr txBox="1"/>
          <p:nvPr>
            <p:ph type="title"/>
          </p:nvPr>
        </p:nvSpPr>
        <p:spPr>
          <a:xfrm>
            <a:off x="0" y="32300"/>
            <a:ext cx="914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000">
                <a:latin typeface="Raleway SemiBold"/>
                <a:ea typeface="Raleway SemiBold"/>
                <a:cs typeface="Raleway SemiBold"/>
                <a:sym typeface="Raleway SemiBold"/>
              </a:rPr>
              <a:t>Seneca Park Zoo’s Efforts Are Successful!</a:t>
            </a:r>
            <a:endParaRPr sz="3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7" name="Google Shape;237;g841ccfcca3_0_0"/>
          <p:cNvSpPr txBox="1"/>
          <p:nvPr/>
        </p:nvSpPr>
        <p:spPr>
          <a:xfrm>
            <a:off x="3288600" y="4954200"/>
            <a:ext cx="2871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 u="sng">
                <a:solidFill>
                  <a:srgbClr val="1155CC"/>
                </a:solidFill>
                <a:hlinkClick r:id="rId3"/>
              </a:rPr>
              <a:t>https://climateknowledgeportal.worldbank.org/download-data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g841ccfcca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150" y="1244685"/>
            <a:ext cx="5334699" cy="31444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g841ccfcca3_0_0"/>
          <p:cNvSpPr txBox="1"/>
          <p:nvPr>
            <p:ph idx="4294967295" type="body"/>
          </p:nvPr>
        </p:nvSpPr>
        <p:spPr>
          <a:xfrm>
            <a:off x="88050" y="1060725"/>
            <a:ext cx="3486900" cy="3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majority of tree-planting sites have a survival rate of 100%</a:t>
            </a:r>
            <a:endParaRPr sz="13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There are some sites we’ve identified as in danger: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○"/>
            </a:pP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Satrok’ala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○"/>
            </a:pP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Ankeba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○"/>
            </a:pPr>
            <a:r>
              <a:rPr b="1" lang="en-US" sz="13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Sambirano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survival of trees is </a:t>
            </a:r>
            <a:r>
              <a:rPr b="1" lang="en-US" sz="1300" u="sng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vital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protection of lemurs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>
            <p:ph type="title"/>
          </p:nvPr>
        </p:nvSpPr>
        <p:spPr>
          <a:xfrm>
            <a:off x="5541925" y="172225"/>
            <a:ext cx="33345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900">
                <a:latin typeface="Raleway SemiBold"/>
                <a:ea typeface="Raleway SemiBold"/>
                <a:cs typeface="Raleway SemiBold"/>
                <a:sym typeface="Raleway SemiBold"/>
              </a:rPr>
              <a:t>Data Warehouse </a:t>
            </a:r>
            <a:br>
              <a:rPr lang="en-US" sz="2900">
                <a:latin typeface="Raleway SemiBold"/>
                <a:ea typeface="Raleway SemiBold"/>
                <a:cs typeface="Raleway SemiBold"/>
                <a:sym typeface="Raleway SemiBold"/>
              </a:rPr>
            </a:br>
            <a:r>
              <a:rPr lang="en-US" sz="2900">
                <a:latin typeface="Raleway SemiBold"/>
                <a:ea typeface="Raleway SemiBold"/>
                <a:cs typeface="Raleway SemiBold"/>
                <a:sym typeface="Raleway SemiBold"/>
              </a:rPr>
              <a:t>ER Diagram</a:t>
            </a:r>
            <a:endParaRPr sz="29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5595750" y="1255600"/>
            <a:ext cx="4120500" cy="29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aleway"/>
                <a:ea typeface="Raleway"/>
                <a:cs typeface="Raleway"/>
                <a:sym typeface="Raleway"/>
              </a:rPr>
              <a:t>Relationships: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Years to disasters (one-to-many)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Years to Cities (one-to-many)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Years to Demographics (one-to-one)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Years to Lemurs (one-to-Many)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6" name="Google Shape;246;p13"/>
          <p:cNvPicPr preferRelativeResize="0"/>
          <p:nvPr/>
        </p:nvPicPr>
        <p:blipFill rotWithShape="1">
          <a:blip r:embed="rId3">
            <a:alphaModFix/>
          </a:blip>
          <a:srcRect b="6577" l="19056" r="33407" t="6992"/>
          <a:stretch/>
        </p:blipFill>
        <p:spPr>
          <a:xfrm>
            <a:off x="0" y="0"/>
            <a:ext cx="5541917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41ccfcca3_0_24"/>
          <p:cNvSpPr txBox="1"/>
          <p:nvPr>
            <p:ph type="title"/>
          </p:nvPr>
        </p:nvSpPr>
        <p:spPr>
          <a:xfrm>
            <a:off x="4567150" y="186900"/>
            <a:ext cx="4427700" cy="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aleway SemiBold"/>
                <a:ea typeface="Raleway SemiBold"/>
                <a:cs typeface="Raleway SemiBold"/>
                <a:sym typeface="Raleway SemiBold"/>
              </a:rPr>
              <a:t>Going Further</a:t>
            </a:r>
            <a:endParaRPr sz="48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841ccfcca3_0_24"/>
          <p:cNvSpPr txBox="1"/>
          <p:nvPr>
            <p:ph idx="1" type="body"/>
          </p:nvPr>
        </p:nvSpPr>
        <p:spPr>
          <a:xfrm>
            <a:off x="4495150" y="1041225"/>
            <a:ext cx="4571700" cy="3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en-US" sz="1500">
                <a:latin typeface="Raleway"/>
                <a:ea typeface="Raleway"/>
                <a:cs typeface="Raleway"/>
                <a:sym typeface="Raleway"/>
              </a:rPr>
              <a:t>We have visualizations that will increase donor awareness of Madagascar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en-US" sz="1500">
                <a:latin typeface="Raleway"/>
                <a:ea typeface="Raleway"/>
                <a:cs typeface="Raleway"/>
                <a:sym typeface="Raleway"/>
              </a:rPr>
              <a:t>We have formalized the data gathering steps in a written document 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en-US" sz="1500">
                <a:latin typeface="Raleway"/>
                <a:ea typeface="Raleway"/>
                <a:cs typeface="Raleway"/>
                <a:sym typeface="Raleway"/>
              </a:rPr>
              <a:t>You will have access to a MySQL data warehouse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en-US" sz="1500">
                <a:latin typeface="Raleway"/>
                <a:ea typeface="Raleway"/>
                <a:cs typeface="Raleway"/>
                <a:sym typeface="Raleway"/>
              </a:rPr>
              <a:t>Other analysts can use this data to advance your tree-planting efforts in the future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3" name="Google Shape;253;g841ccfcca3_0_24"/>
          <p:cNvPicPr preferRelativeResize="0"/>
          <p:nvPr/>
        </p:nvPicPr>
        <p:blipFill rotWithShape="1">
          <a:blip r:embed="rId3">
            <a:alphaModFix/>
          </a:blip>
          <a:srcRect b="0" l="45688" r="5892" t="0"/>
          <a:stretch/>
        </p:blipFill>
        <p:spPr>
          <a:xfrm>
            <a:off x="0" y="0"/>
            <a:ext cx="4427698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4b911d94c_1_17"/>
          <p:cNvSpPr txBox="1"/>
          <p:nvPr>
            <p:ph type="title"/>
          </p:nvPr>
        </p:nvSpPr>
        <p:spPr>
          <a:xfrm>
            <a:off x="126225" y="133125"/>
            <a:ext cx="76887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Raleway SemiBold"/>
                <a:ea typeface="Raleway SemiBold"/>
                <a:cs typeface="Raleway SemiBold"/>
                <a:sym typeface="Raleway SemiBold"/>
              </a:rPr>
              <a:t>Deliverables</a:t>
            </a:r>
            <a:endParaRPr sz="5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59" name="Google Shape;259;g74b911d94c_1_17"/>
          <p:cNvSpPr txBox="1"/>
          <p:nvPr>
            <p:ph idx="1" type="body"/>
          </p:nvPr>
        </p:nvSpPr>
        <p:spPr>
          <a:xfrm>
            <a:off x="277600" y="1037625"/>
            <a:ext cx="4739700" cy="3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Formatted data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Methodology for updating data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ER Diagram for data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MySQL Script to create ERD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en-US" sz="2100">
                <a:latin typeface="Raleway"/>
                <a:ea typeface="Raleway"/>
                <a:cs typeface="Raleway"/>
                <a:sym typeface="Raleway"/>
              </a:rPr>
              <a:t>Tableau Workbooks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0" name="Google Shape;260;g74b911d94c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725" y="1611800"/>
            <a:ext cx="3704025" cy="2469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406cfcb91_0_45"/>
          <p:cNvSpPr txBox="1"/>
          <p:nvPr>
            <p:ph type="title"/>
          </p:nvPr>
        </p:nvSpPr>
        <p:spPr>
          <a:xfrm>
            <a:off x="5053500" y="178825"/>
            <a:ext cx="3607800" cy="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aleway SemiBold"/>
                <a:ea typeface="Raleway SemiBold"/>
                <a:cs typeface="Raleway SemiBold"/>
                <a:sym typeface="Raleway SemiBold"/>
              </a:rPr>
              <a:t>Summary</a:t>
            </a:r>
            <a:endParaRPr sz="48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8406cfcb91_0_45"/>
          <p:cNvSpPr txBox="1"/>
          <p:nvPr>
            <p:ph idx="1" type="body"/>
          </p:nvPr>
        </p:nvSpPr>
        <p:spPr>
          <a:xfrm>
            <a:off x="4950675" y="1041225"/>
            <a:ext cx="4116300" cy="39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en-US" sz="1500">
                <a:latin typeface="Raleway"/>
                <a:ea typeface="Raleway"/>
                <a:cs typeface="Raleway"/>
                <a:sym typeface="Raleway"/>
              </a:rPr>
              <a:t>Use enriched data to connect donors: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aleway"/>
              <a:buAutoNum type="alphaLcPeriod"/>
            </a:pPr>
            <a:r>
              <a:rPr b="1" lang="en-US" sz="1500">
                <a:latin typeface="Raleway"/>
                <a:ea typeface="Raleway"/>
                <a:cs typeface="Raleway"/>
                <a:sym typeface="Raleway"/>
              </a:rPr>
              <a:t>Demographics →</a:t>
            </a:r>
            <a:r>
              <a:rPr lang="en-US" sz="1500">
                <a:latin typeface="Raleway"/>
                <a:ea typeface="Raleway"/>
                <a:cs typeface="Raleway"/>
                <a:sym typeface="Raleway"/>
              </a:rPr>
              <a:t> Connect to the people of Madagascar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aleway"/>
              <a:buAutoNum type="alphaLcPeriod"/>
            </a:pPr>
            <a:r>
              <a:rPr b="1" lang="en-US" sz="1500">
                <a:latin typeface="Raleway"/>
                <a:ea typeface="Raleway"/>
                <a:cs typeface="Raleway"/>
                <a:sym typeface="Raleway"/>
              </a:rPr>
              <a:t>Geolocational </a:t>
            </a:r>
            <a:r>
              <a:rPr lang="en-US" sz="1500">
                <a:latin typeface="Raleway"/>
                <a:ea typeface="Raleway"/>
                <a:cs typeface="Raleway"/>
                <a:sym typeface="Raleway"/>
              </a:rPr>
              <a:t>→ Show donors what living in Madagascar is like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aleway"/>
              <a:buAutoNum type="alphaLcPeriod"/>
            </a:pPr>
            <a:r>
              <a:rPr b="1" lang="en-US" sz="1500">
                <a:latin typeface="Raleway"/>
                <a:ea typeface="Raleway"/>
                <a:cs typeface="Raleway"/>
                <a:sym typeface="Raleway"/>
              </a:rPr>
              <a:t>Disasters</a:t>
            </a:r>
            <a:r>
              <a:rPr lang="en-US" sz="1500">
                <a:latin typeface="Raleway"/>
                <a:ea typeface="Raleway"/>
                <a:cs typeface="Raleway"/>
                <a:sym typeface="Raleway"/>
              </a:rPr>
              <a:t> → Deforestation causes Climate Change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aleway"/>
              <a:buAutoNum type="alphaLcPeriod"/>
            </a:pPr>
            <a:r>
              <a:rPr b="1" lang="en-US" sz="1500">
                <a:latin typeface="Raleway"/>
                <a:ea typeface="Raleway"/>
                <a:cs typeface="Raleway"/>
                <a:sym typeface="Raleway"/>
              </a:rPr>
              <a:t>Lemurs</a:t>
            </a:r>
            <a:r>
              <a:rPr lang="en-US" sz="1500">
                <a:latin typeface="Raleway"/>
                <a:ea typeface="Raleway"/>
                <a:cs typeface="Raleway"/>
                <a:sym typeface="Raleway"/>
              </a:rPr>
              <a:t> → Planting a tree can save lives of animals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g8406cfcb91_0_45"/>
          <p:cNvPicPr preferRelativeResize="0"/>
          <p:nvPr/>
        </p:nvPicPr>
        <p:blipFill rotWithShape="1">
          <a:blip r:embed="rId3">
            <a:alphaModFix/>
          </a:blip>
          <a:srcRect b="0" l="29897" r="5917" t="0"/>
          <a:stretch/>
        </p:blipFill>
        <p:spPr>
          <a:xfrm>
            <a:off x="0" y="0"/>
            <a:ext cx="4950680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4b911d94c_5_3"/>
          <p:cNvSpPr txBox="1"/>
          <p:nvPr>
            <p:ph idx="4294967295" type="title"/>
          </p:nvPr>
        </p:nvSpPr>
        <p:spPr>
          <a:xfrm>
            <a:off x="727650" y="1201500"/>
            <a:ext cx="7688700" cy="27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Raleway SemiBold"/>
                <a:ea typeface="Raleway SemiBold"/>
                <a:cs typeface="Raleway SemiBold"/>
                <a:sym typeface="Raleway SemiBold"/>
              </a:rPr>
              <a:t>Questions &amp; Answers </a:t>
            </a:r>
            <a:endParaRPr sz="8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4b911d94c_3_20"/>
          <p:cNvSpPr txBox="1"/>
          <p:nvPr>
            <p:ph type="title"/>
          </p:nvPr>
        </p:nvSpPr>
        <p:spPr>
          <a:xfrm>
            <a:off x="180675" y="94675"/>
            <a:ext cx="76887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 SemiBold"/>
                <a:ea typeface="Raleway SemiBold"/>
                <a:cs typeface="Raleway SemiBold"/>
                <a:sym typeface="Raleway SemiBold"/>
              </a:rPr>
              <a:t>Vision and Objectives</a:t>
            </a:r>
            <a:endParaRPr sz="40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71" name="Google Shape;71;g74b911d94c_3_20"/>
          <p:cNvSpPr txBox="1"/>
          <p:nvPr>
            <p:ph idx="1" type="body"/>
          </p:nvPr>
        </p:nvSpPr>
        <p:spPr>
          <a:xfrm>
            <a:off x="180675" y="1152250"/>
            <a:ext cx="4847100" cy="3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Vision of connecting Seneca Park donors to their donations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Objectives based on Sponsor requests: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Finding new sources of relevant datasets.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Defining the methodology for tracking and updating new sources.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Creating a storage format for data sets.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</a:pPr>
            <a:r>
              <a:rPr lang="en-US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Visualizing that data using GIS and visualization software.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" name="Google Shape;72;g74b911d94c_3_20"/>
          <p:cNvPicPr preferRelativeResize="0"/>
          <p:nvPr/>
        </p:nvPicPr>
        <p:blipFill rotWithShape="1">
          <a:blip r:embed="rId3">
            <a:alphaModFix/>
          </a:blip>
          <a:srcRect b="0" l="7612" r="6469" t="0"/>
          <a:stretch/>
        </p:blipFill>
        <p:spPr>
          <a:xfrm>
            <a:off x="5263875" y="1356875"/>
            <a:ext cx="3708325" cy="2429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431c625c5_0_0"/>
          <p:cNvSpPr txBox="1"/>
          <p:nvPr>
            <p:ph type="title"/>
          </p:nvPr>
        </p:nvSpPr>
        <p:spPr>
          <a:xfrm>
            <a:off x="180675" y="105200"/>
            <a:ext cx="76887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 SemiBold"/>
                <a:ea typeface="Raleway SemiBold"/>
                <a:cs typeface="Raleway SemiBold"/>
                <a:sym typeface="Raleway SemiBold"/>
              </a:rPr>
              <a:t>What We’ve Done</a:t>
            </a:r>
            <a:endParaRPr sz="40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78" name="Google Shape;78;g8431c625c5_0_0"/>
          <p:cNvSpPr txBox="1"/>
          <p:nvPr>
            <p:ph idx="1" type="body"/>
          </p:nvPr>
        </p:nvSpPr>
        <p:spPr>
          <a:xfrm>
            <a:off x="180675" y="1152250"/>
            <a:ext cx="5636100" cy="3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Cleaned and explored Seneca Park data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Identified need for data enrichment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Collected 3rd Party data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Identified ways to connect new data to reforestation donations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9" name="Google Shape;79;g8431c625c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775" y="1152250"/>
            <a:ext cx="3150626" cy="31506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136725" y="94655"/>
            <a:ext cx="76887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4000">
                <a:latin typeface="Raleway SemiBold"/>
                <a:ea typeface="Raleway SemiBold"/>
                <a:cs typeface="Raleway SemiBold"/>
                <a:sym typeface="Raleway SemiBold"/>
              </a:rPr>
              <a:t>Demographic Data</a:t>
            </a:r>
            <a:endParaRPr sz="4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85" name="Google Shape;85;p8"/>
          <p:cNvSpPr txBox="1"/>
          <p:nvPr>
            <p:ph idx="1" type="body"/>
          </p:nvPr>
        </p:nvSpPr>
        <p:spPr>
          <a:xfrm>
            <a:off x="329950" y="712050"/>
            <a:ext cx="53106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00" u="sng">
                <a:latin typeface="Raleway"/>
                <a:ea typeface="Raleway"/>
                <a:cs typeface="Raleway"/>
                <a:sym typeface="Raleway"/>
              </a:rPr>
              <a:t>What</a:t>
            </a:r>
            <a:endParaRPr sz="1400" u="sng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>
                <a:latin typeface="Raleway"/>
                <a:ea typeface="Raleway"/>
                <a:cs typeface="Raleway"/>
                <a:sym typeface="Raleway"/>
              </a:rPr>
              <a:t>Collected data on 32 demographic measures, such as: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Rural and Urban populations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Literacy Rates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Aid per capita in US Dollars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Access to electricity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445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>
                <a:latin typeface="Raleway"/>
                <a:ea typeface="Raleway"/>
                <a:cs typeface="Raleway"/>
                <a:sym typeface="Raleway"/>
              </a:rPr>
              <a:t>Transformed and merged into one time-series csv file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400" u="sng">
                <a:latin typeface="Raleway"/>
                <a:ea typeface="Raleway"/>
                <a:cs typeface="Raleway"/>
                <a:sym typeface="Raleway"/>
              </a:rPr>
              <a:t>Why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445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US" sz="1300">
                <a:latin typeface="Raleway"/>
                <a:ea typeface="Raleway"/>
                <a:cs typeface="Raleway"/>
                <a:sym typeface="Raleway"/>
              </a:rPr>
              <a:t>Allows for donors to learn more about the country they are donating to help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444500" rtl="0" algn="l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SzPts val="1300"/>
              <a:buFont typeface="Raleway"/>
              <a:buChar char="●"/>
            </a:pPr>
            <a:r>
              <a:rPr lang="en-US" sz="1300">
                <a:latin typeface="Raleway"/>
                <a:ea typeface="Raleway"/>
                <a:cs typeface="Raleway"/>
                <a:sym typeface="Raleway"/>
              </a:rPr>
              <a:t>Highlights reasons for necessity of aid like reforestation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6" name="Google Shape;86;p8"/>
          <p:cNvPicPr preferRelativeResize="0"/>
          <p:nvPr/>
        </p:nvPicPr>
        <p:blipFill rotWithShape="1">
          <a:blip r:embed="rId3">
            <a:alphaModFix/>
          </a:blip>
          <a:srcRect b="1124" l="11971" r="15997" t="1114"/>
          <a:stretch/>
        </p:blipFill>
        <p:spPr>
          <a:xfrm>
            <a:off x="5711500" y="1378675"/>
            <a:ext cx="3230576" cy="2959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9"/>
          <p:cNvPicPr preferRelativeResize="0"/>
          <p:nvPr/>
        </p:nvPicPr>
        <p:blipFill rotWithShape="1">
          <a:blip r:embed="rId3">
            <a:alphaModFix/>
          </a:blip>
          <a:srcRect b="8941" l="0" r="18453" t="0"/>
          <a:stretch/>
        </p:blipFill>
        <p:spPr>
          <a:xfrm>
            <a:off x="52575" y="0"/>
            <a:ext cx="63999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/>
          <p:nvPr>
            <p:ph type="title"/>
          </p:nvPr>
        </p:nvSpPr>
        <p:spPr>
          <a:xfrm>
            <a:off x="6289800" y="2828425"/>
            <a:ext cx="2854200" cy="11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300">
                <a:latin typeface="Raleway SemiBold"/>
                <a:ea typeface="Raleway SemiBold"/>
                <a:cs typeface="Raleway SemiBold"/>
                <a:sym typeface="Raleway SemiBold"/>
              </a:rPr>
              <a:t>Madagascar is urbanizing</a:t>
            </a:r>
            <a:endParaRPr sz="33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6563475" y="4721950"/>
            <a:ext cx="2509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/>
              <a:t>https://ourworldindata.org/grapher/aid-received-per-capita?tab=chart&amp;time=2000..2016&amp;country=MDG 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9"/>
          <p:cNvSpPr txBox="1"/>
          <p:nvPr/>
        </p:nvSpPr>
        <p:spPr>
          <a:xfrm>
            <a:off x="6650600" y="531000"/>
            <a:ext cx="21849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Raleway"/>
              <a:buChar char="●"/>
            </a:pPr>
            <a:r>
              <a:rPr lang="en-US" sz="1900">
                <a:latin typeface="Raleway"/>
                <a:ea typeface="Raleway"/>
                <a:cs typeface="Raleway"/>
                <a:sym typeface="Raleway"/>
              </a:rPr>
              <a:t>Madagascar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Raleway"/>
              <a:buChar char="●"/>
            </a:pPr>
            <a:r>
              <a:rPr lang="en-US" sz="1900">
                <a:latin typeface="Raleway"/>
                <a:ea typeface="Raleway"/>
                <a:cs typeface="Raleway"/>
                <a:sym typeface="Raleway"/>
              </a:rPr>
              <a:t>South Africa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900"/>
              <a:buFont typeface="Raleway"/>
              <a:buChar char="●"/>
            </a:pPr>
            <a:r>
              <a:rPr lang="en-US" sz="1900">
                <a:latin typeface="Raleway"/>
                <a:ea typeface="Raleway"/>
                <a:cs typeface="Raleway"/>
                <a:sym typeface="Raleway"/>
              </a:rPr>
              <a:t>United States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teracy Rate" id="99" name="Google Shape;99;p10"/>
          <p:cNvPicPr preferRelativeResize="0"/>
          <p:nvPr/>
        </p:nvPicPr>
        <p:blipFill rotWithShape="1">
          <a:blip r:embed="rId3">
            <a:alphaModFix/>
          </a:blip>
          <a:srcRect b="5074" l="0" r="12808" t="5271"/>
          <a:stretch/>
        </p:blipFill>
        <p:spPr>
          <a:xfrm>
            <a:off x="0" y="284000"/>
            <a:ext cx="7972951" cy="458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/>
          <p:nvPr>
            <p:ph type="title"/>
          </p:nvPr>
        </p:nvSpPr>
        <p:spPr>
          <a:xfrm>
            <a:off x="55250" y="-8100"/>
            <a:ext cx="91440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3000">
                <a:highlight>
                  <a:srgbClr val="FFFFFF"/>
                </a:highlight>
                <a:latin typeface="Raleway SemiBold"/>
                <a:ea typeface="Raleway SemiBold"/>
                <a:cs typeface="Raleway SemiBold"/>
                <a:sym typeface="Raleway SemiBold"/>
              </a:rPr>
              <a:t>Low Literacy Rates in Madagascar</a:t>
            </a:r>
            <a:endParaRPr sz="3000">
              <a:highlight>
                <a:srgbClr val="FFFFFF"/>
              </a:highlight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01" name="Google Shape;101;p10"/>
          <p:cNvSpPr txBox="1"/>
          <p:nvPr/>
        </p:nvSpPr>
        <p:spPr>
          <a:xfrm>
            <a:off x="4962050" y="4860875"/>
            <a:ext cx="4175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/>
              <a:t>https://ourworldindata.org/grapher/aid-received-per-capita?tab=chart&amp;time=2000..2016&amp;country=MDG 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7211425" y="1213050"/>
            <a:ext cx="11532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3" name="Google Shape;103;p10"/>
          <p:cNvSpPr txBox="1"/>
          <p:nvPr/>
        </p:nvSpPr>
        <p:spPr>
          <a:xfrm>
            <a:off x="7831850" y="355325"/>
            <a:ext cx="13674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Raleway"/>
                <a:ea typeface="Raleway"/>
                <a:cs typeface="Raleway"/>
                <a:sym typeface="Raleway"/>
              </a:rPr>
              <a:t> 99% </a:t>
            </a:r>
            <a:endParaRPr b="1" sz="2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Literacy Rate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USA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0"/>
          <p:cNvSpPr txBox="1"/>
          <p:nvPr/>
        </p:nvSpPr>
        <p:spPr>
          <a:xfrm>
            <a:off x="0" y="4805075"/>
            <a:ext cx="1895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* </a:t>
            </a:r>
            <a:r>
              <a:rPr b="1" lang="en-US">
                <a:latin typeface="Raleway"/>
                <a:ea typeface="Raleway"/>
                <a:cs typeface="Raleway"/>
                <a:sym typeface="Raleway"/>
              </a:rPr>
              <a:t>Adult &gt;= 15 &gt; Youth</a:t>
            </a:r>
            <a:endParaRPr b="1" sz="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 rotWithShape="1">
          <a:blip r:embed="rId3">
            <a:alphaModFix/>
          </a:blip>
          <a:srcRect b="8113" l="0" r="15775" t="0"/>
          <a:stretch/>
        </p:blipFill>
        <p:spPr>
          <a:xfrm>
            <a:off x="140950" y="236287"/>
            <a:ext cx="6633125" cy="46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/>
          <p:nvPr>
            <p:ph type="title"/>
          </p:nvPr>
        </p:nvSpPr>
        <p:spPr>
          <a:xfrm>
            <a:off x="6700225" y="3374000"/>
            <a:ext cx="24639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2500">
                <a:latin typeface="Raleway SemiBold"/>
                <a:ea typeface="Raleway SemiBold"/>
                <a:cs typeface="Raleway SemiBold"/>
                <a:sym typeface="Raleway SemiBold"/>
              </a:rPr>
              <a:t>Reduced Aid to </a:t>
            </a:r>
            <a:r>
              <a:rPr lang="en-US" sz="2500">
                <a:latin typeface="Raleway SemiBold"/>
                <a:ea typeface="Raleway SemiBold"/>
                <a:cs typeface="Raleway SemiBold"/>
                <a:sym typeface="Raleway SemiBold"/>
              </a:rPr>
              <a:t>Madagascar</a:t>
            </a:r>
            <a:r>
              <a:rPr lang="en-US" sz="250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 sz="25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11" name="Google Shape;111;p11"/>
          <p:cNvSpPr txBox="1"/>
          <p:nvPr/>
        </p:nvSpPr>
        <p:spPr>
          <a:xfrm>
            <a:off x="6900075" y="4666425"/>
            <a:ext cx="2187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/>
              <a:t>https://ourworldindata.org/grapher/aid-received-per-capita?tab=chart&amp;time=2000..2016&amp;country=MDG 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1"/>
          <p:cNvSpPr txBox="1"/>
          <p:nvPr/>
        </p:nvSpPr>
        <p:spPr>
          <a:xfrm>
            <a:off x="6774075" y="342275"/>
            <a:ext cx="23139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Raleway"/>
              <a:buChar char="●"/>
            </a:pPr>
            <a:r>
              <a:rPr lang="en-US" sz="1900">
                <a:latin typeface="Raleway"/>
                <a:ea typeface="Raleway"/>
                <a:cs typeface="Raleway"/>
                <a:sym typeface="Raleway"/>
              </a:rPr>
              <a:t>Madagascar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Raleway"/>
              <a:buChar char="●"/>
            </a:pPr>
            <a:r>
              <a:rPr lang="en-US" sz="1900">
                <a:latin typeface="Raleway"/>
                <a:ea typeface="Raleway"/>
                <a:cs typeface="Raleway"/>
                <a:sym typeface="Raleway"/>
              </a:rPr>
              <a:t>South Africa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>
            <p:ph type="title"/>
          </p:nvPr>
        </p:nvSpPr>
        <p:spPr>
          <a:xfrm>
            <a:off x="6701550" y="2942725"/>
            <a:ext cx="24963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2600">
                <a:latin typeface="Raleway SemiBold"/>
                <a:ea typeface="Raleway SemiBold"/>
                <a:cs typeface="Raleway SemiBold"/>
                <a:sym typeface="Raleway SemiBold"/>
              </a:rPr>
              <a:t>Extremely </a:t>
            </a:r>
            <a:r>
              <a:rPr lang="en-US" sz="2600">
                <a:latin typeface="Raleway SemiBold"/>
                <a:ea typeface="Raleway SemiBold"/>
                <a:cs typeface="Raleway SemiBold"/>
                <a:sym typeface="Raleway SemiBold"/>
              </a:rPr>
              <a:t>Low Access to Electricity</a:t>
            </a:r>
            <a:endParaRPr sz="26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18" name="Google Shape;118;p12"/>
          <p:cNvSpPr txBox="1"/>
          <p:nvPr/>
        </p:nvSpPr>
        <p:spPr>
          <a:xfrm>
            <a:off x="6832400" y="4657375"/>
            <a:ext cx="21504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b="1" lang="en-US" sz="600"/>
              <a:t>https://ourworldindata.org/grapher/aid-received-per-capita?tab=chart&amp;time=2000..2016&amp;country=MDG </a:t>
            </a:r>
            <a:endParaRPr b="1"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3">
            <a:alphaModFix/>
          </a:blip>
          <a:srcRect b="11158" l="0" r="16415" t="0"/>
          <a:stretch/>
        </p:blipFill>
        <p:spPr>
          <a:xfrm>
            <a:off x="43200" y="194863"/>
            <a:ext cx="6738950" cy="47537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2"/>
          <p:cNvSpPr txBox="1"/>
          <p:nvPr/>
        </p:nvSpPr>
        <p:spPr>
          <a:xfrm>
            <a:off x="6782150" y="593975"/>
            <a:ext cx="22509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900"/>
              <a:buFont typeface="Raleway"/>
              <a:buChar char="●"/>
            </a:pPr>
            <a:r>
              <a:rPr lang="en-US" sz="1900">
                <a:latin typeface="Raleway"/>
                <a:ea typeface="Raleway"/>
                <a:cs typeface="Raleway"/>
                <a:sym typeface="Raleway"/>
              </a:rPr>
              <a:t>Madagascar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900"/>
              <a:buFont typeface="Raleway"/>
              <a:buChar char="●"/>
            </a:pPr>
            <a:r>
              <a:rPr lang="en-US" sz="1900">
                <a:latin typeface="Raleway"/>
                <a:ea typeface="Raleway"/>
                <a:cs typeface="Raleway"/>
                <a:sym typeface="Raleway"/>
              </a:rPr>
              <a:t>South Africa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900"/>
              <a:buFont typeface="Raleway"/>
              <a:buChar char="●"/>
            </a:pPr>
            <a:r>
              <a:rPr lang="en-US" sz="1900">
                <a:latin typeface="Raleway"/>
                <a:ea typeface="Raleway"/>
                <a:cs typeface="Raleway"/>
                <a:sym typeface="Raleway"/>
              </a:rPr>
              <a:t>United States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